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3"/>
  </p:notesMasterIdLst>
  <p:sldIdLst>
    <p:sldId id="270" r:id="rId3"/>
    <p:sldId id="331" r:id="rId4"/>
    <p:sldId id="338" r:id="rId5"/>
    <p:sldId id="339" r:id="rId6"/>
    <p:sldId id="340" r:id="rId7"/>
    <p:sldId id="341" r:id="rId8"/>
    <p:sldId id="342" r:id="rId9"/>
    <p:sldId id="345" r:id="rId10"/>
    <p:sldId id="344" r:id="rId11"/>
    <p:sldId id="343" r:id="rId12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88" autoAdjust="0"/>
    <p:restoredTop sz="98012" autoAdjust="0"/>
  </p:normalViewPr>
  <p:slideViewPr>
    <p:cSldViewPr snapToGrid="0" snapToObjects="1">
      <p:cViewPr varScale="1">
        <p:scale>
          <a:sx n="227" d="100"/>
          <a:sy n="227" d="100"/>
        </p:scale>
        <p:origin x="119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B3F46C0-8A9D-3148-99C3-893436B126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17490F-F029-3B45-AF94-A047A616CA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BAA207-D00C-1142-9893-B6DAEC8101A7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4B1C7F79-2923-1E46-9E1E-1035B06C6C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B67714C-CFF2-9249-AAD2-E5733F6E4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O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26D93F-4833-5B4C-9A7D-C9E8FA374FC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F2BB-B565-E24E-B5E5-303C1ECA8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EDA54A-0BC9-F040-B1AE-EE227DCA389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Marcador de imagen de diapositiva 1">
            <a:extLst>
              <a:ext uri="{FF2B5EF4-FFF2-40B4-BE49-F238E27FC236}">
                <a16:creationId xmlns:a16="http://schemas.microsoft.com/office/drawing/2014/main" id="{FFB0E1DA-5716-1142-B52B-98D57AA000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Marcador de notas 2">
            <a:extLst>
              <a:ext uri="{FF2B5EF4-FFF2-40B4-BE49-F238E27FC236}">
                <a16:creationId xmlns:a16="http://schemas.microsoft.com/office/drawing/2014/main" id="{ACB206AA-D787-AC4C-B16B-86240848C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28675" name="Marcador de número de diapositiva 3">
            <a:extLst>
              <a:ext uri="{FF2B5EF4-FFF2-40B4-BE49-F238E27FC236}">
                <a16:creationId xmlns:a16="http://schemas.microsoft.com/office/drawing/2014/main" id="{F2D453CB-E86F-4F43-B345-2EF021D47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B00EF2-8C30-D74A-9410-CE2E419510DB}" type="slidenum">
              <a:rPr lang="es-CO" altLang="es-CO" smtClean="0">
                <a:solidFill>
                  <a:srgbClr val="000000"/>
                </a:solidFill>
              </a:rPr>
              <a:pPr/>
              <a:t>2</a:t>
            </a:fld>
            <a:endParaRPr lang="es-CO" altLang="es-CO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7714C-10B1-2541-A38A-D2DACB82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4B9D-8373-A349-AD6A-AA6306987D85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08A9F-45ED-4841-96B7-C4ACBEC7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2A6D-2561-084D-9FA3-9F1028EE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3284-CCF2-E540-8077-5333C02DCF4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56547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4ED8A-929E-D94E-B169-05EEDBFB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6C87F-9117-7446-BC95-57B38DF28734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11BB5-3969-4642-94B7-5F2BDD57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4AB9-6B53-AB4D-872D-194039B8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F19DF-6490-C146-B41A-E53540B607AD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15336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CBA9B-F5B7-7B43-9416-FE9C99299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31892-798F-AF41-878B-8A2964BE6662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BB187-33E6-C14A-B457-E7E1CF0B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8FBC2-73F7-BA40-9314-FADE7ABA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4F01-DBCB-A34E-B902-48D8D94691ED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6381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9B8A33-026F-6F42-875E-D8BBC88F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228A5-6896-0049-90C5-07D56A7DD544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7ECF4C-FBB2-BB43-8F1F-2D271DC8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5E0277-979D-1A4F-B13D-E29A2F83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8AE60-184D-014D-98A1-43673DB77256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599685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593E6F-199E-F140-B95F-074E5473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5DB00-4015-324A-B54D-83D5FAA9E268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7CA37B-46B4-A44C-81CE-9B55EA47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D213A1-94BB-514D-9E1E-03E523A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65E5-DCA0-4342-8600-C4197EAB31B6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7459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DB63A6-885E-0145-8B05-A872055B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2A7E2-89BD-4A47-B1F4-D0BC27353E27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628822-9B16-ED43-9264-FCA827D5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710AD4-DDAC-7D4E-905D-E0441EBF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93BB5-BE5C-6C4B-9B0E-58F3469AFA66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12638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9D4897D-DEC1-BC4A-9E0F-471471265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C9E4-339F-6949-B1A1-FE1E69086EEC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C622D71-13AB-204C-9284-07052961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FDE750BB-D558-9E43-8339-E647C889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132D-62FA-5341-9509-E0BAFE1298AE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38612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8C65D3A5-0F12-6141-8D3A-DDC668BAB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E88E8-DB44-7B45-A0E5-46EB08ADED65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37FCE21-3427-6F4C-996B-1CB50952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DBC4CD7-ABB2-AA4A-9114-1305A407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FE3B-2555-594D-AEFF-13A310489E7F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110115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C0BCBAB-4531-E94B-8EAF-1AEB0040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97BE2-6DF8-484C-B891-5F954E3B616D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A25E6D71-C16B-6E49-9C76-3D10E0F9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BA8A22A6-D18F-714B-AC47-538C1A5F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7B41C-FEF1-7E43-9335-A1E71F4BAE8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68456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186DD686-ADB3-D24C-B5BA-E2B692CAB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2F2E-BDED-D849-9ED2-E75FBC060F48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415298C2-5198-AD4D-85FE-673314389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587190B-30E7-644C-A164-31DB7B3F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756F4-9915-7249-ACA4-2DFEA22DD246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187867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74A149B6-F100-8A43-9B07-33E04C6E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2890D-A4E8-C948-A206-0D634E048357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DCDE9F5-8CC4-7F43-B2C9-5B83560ED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25868F1-BC28-C94D-A980-240B0F4D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D212D-C07F-C34C-9927-3B03E9DF9CC8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2640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D7D20-D98A-3348-9852-A0A119B5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32174-52CD-5C4D-8672-D86F6CB1C75B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E1472-9CF6-2A4D-9082-4178A175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E1A52-81B2-924E-A9F5-93C24900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C463F-44F9-8445-B4A8-81290EBECDB1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35766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ABFEA5D5-18A5-584E-9767-F0490BBD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FF1EA-1A01-1B45-AFE2-2463897D071B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C16A344-C41A-E749-A242-AC20E3B75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E51E8A78-EB4A-9E4D-A4DE-AA1874F8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B8B1-9210-DE4B-BF01-F209D6FA8E4D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578324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394279-E596-534F-B094-C5910565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E4601-F336-6741-978A-1B828D5037F2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38ED2-DFA2-DF49-81DC-38D0785E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D113CC-9AEB-7D4E-BA9C-37C770C2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A649D-7698-B849-9E38-2A5BA8F8A7E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75346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32ABCE-AFA8-5343-BDBC-4FD7105E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8E0F9-4521-3142-BDF2-FCB02C391701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0345E-961D-0641-8994-18A84BAB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0C580B-699A-7149-9F73-BC17A95F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994F1-4D3D-794A-8859-4D7FE98A458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41303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BD731-A97B-954E-9949-E0678327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61D0B-E8B0-664A-A5FF-040D8790681A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42BA5-35F4-D443-B106-AD48F8D8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093C8-8CA7-E94D-A650-F1A2224F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C5A04-32D5-3E4F-82D6-95644295C96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7714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A91946-5A02-4E48-844E-AEEE1EC7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1AD01-0229-8146-888E-90DA7D62B607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CFFB5C-2AC1-1240-84FE-0CD60AB0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A7CCF9-DA87-D04F-A5B9-C4ABD573E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72A65-EE58-2F42-A160-CCA44869985D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4961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87FBE6-0EAF-5B4F-A5E5-CA4D07C4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4920-026A-EB4D-8A6D-FA1D08E3A710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505351-3C03-4E47-909B-A1192FC1B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C91D09-40B9-414F-84D9-D734DBD1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0EAD-DF2F-174E-8E3E-6BDD96AD679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88278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FC30D8-9E4E-1747-9679-E0F59BF7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293DA-ACB5-304B-BF1D-3EE6320DD958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BA73F6-ACA7-8547-BB3D-CD82EF78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6DCA2B-ACAA-6349-8394-58F63E08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B6630-9AB9-2F43-BA10-0E74CFAD3B12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7228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432FEBC-E064-354A-9D63-80A3C8D7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B6D18-AF1A-BE45-ACA9-F8958A963D5B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9AB900-C60F-E849-8BB7-A9321EDB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F501C-489B-A14F-B13E-C453ACA5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6D396-5E84-164E-92C1-F703CF23AF56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13483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8AB90A-50EA-9649-8C0D-2D692EE0D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6FE65-26E9-4E4D-9105-164D95123289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DB6129-056C-0F49-9519-4D1380FD0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AB8A382-038F-6E46-B2B7-4C80685E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2CEBE-D423-EA41-9EB2-0AD8A9EE6529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0327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5C565D-8FBB-604B-9B25-5D2C99E6A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2C153-FA4C-FC48-A96D-3411325D675E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DC9920-28A0-2E41-984D-1EB69C73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535AD9-95BC-1A4F-91FE-836F32AE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C086-7D62-F345-8C08-6C86BFE53113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17058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AC5158-EDA4-A748-8BF2-304E3278EF2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n-US" altLang="es-CO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A4FBDC6-D6F4-4B4B-B143-5C687171DE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Editar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n-US" alt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45272-7A57-1C4A-BD2D-E93752E11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42064A-6A52-4948-AE31-A9E09BD9F27A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879CB-50BE-094B-9D1E-849192B62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AC446-833C-2A45-A6FF-6807CEF1C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3B72FF-48E1-CB4D-9FAE-93A90E10E27A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título 1">
            <a:extLst>
              <a:ext uri="{FF2B5EF4-FFF2-40B4-BE49-F238E27FC236}">
                <a16:creationId xmlns:a16="http://schemas.microsoft.com/office/drawing/2014/main" id="{0050615A-936B-D645-94B1-36BFD0F101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3315" name="Marcador de texto 2">
            <a:extLst>
              <a:ext uri="{FF2B5EF4-FFF2-40B4-BE49-F238E27FC236}">
                <a16:creationId xmlns:a16="http://schemas.microsoft.com/office/drawing/2014/main" id="{D11987E3-3F73-CE41-8A24-B567863295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6E412F-61D4-0E4A-8EF0-C02202C01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78ACAD-DAD0-C243-BC49-77EAF5E8D44C}" type="datetimeFigureOut">
              <a:rPr lang="es-CO"/>
              <a:pPr>
                <a:defRPr/>
              </a:pPr>
              <a:t>25/07/20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F52106-481B-8E43-8A89-03C18D181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CE498-4F7B-7447-81B8-2D5A72E05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84AE3D-7A5E-2247-A48C-1887CEB4240C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0.png"/><Relationship Id="rId2" Type="http://schemas.microsoft.com/office/2007/relationships/media" Target="../media/media2.mp4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www.unilibre.edu.co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F6EEA29-25F5-1646-8466-8E47DE3C32A4}"/>
              </a:ext>
            </a:extLst>
          </p:cNvPr>
          <p:cNvSpPr txBox="1">
            <a:spLocks/>
          </p:cNvSpPr>
          <p:nvPr/>
        </p:nvSpPr>
        <p:spPr>
          <a:xfrm>
            <a:off x="719138" y="1973263"/>
            <a:ext cx="10802937" cy="323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ES" i="1" dirty="0">
                <a:solidFill>
                  <a:schemeClr val="bg1"/>
                </a:solidFill>
              </a:rPr>
              <a:t>“Es mejor estar preparados para algo que no </a:t>
            </a:r>
            <a:r>
              <a:rPr lang="es-ES" i="1">
                <a:solidFill>
                  <a:schemeClr val="bg1"/>
                </a:solidFill>
              </a:rPr>
              <a:t>va a </a:t>
            </a:r>
            <a:r>
              <a:rPr lang="es-ES" i="1" dirty="0">
                <a:solidFill>
                  <a:schemeClr val="bg1"/>
                </a:solidFill>
              </a:rPr>
              <a:t>ocurrir, a que ocurra algo para lo cual no estamos preparados”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5">
            <a:extLst>
              <a:ext uri="{FF2B5EF4-FFF2-40B4-BE49-F238E27FC236}">
                <a16:creationId xmlns:a16="http://schemas.microsoft.com/office/drawing/2014/main" id="{C87418CA-F264-1744-8D7D-50D6C871C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Imagen 7">
            <a:extLst>
              <a:ext uri="{FF2B5EF4-FFF2-40B4-BE49-F238E27FC236}">
                <a16:creationId xmlns:a16="http://schemas.microsoft.com/office/drawing/2014/main" id="{04E0E8EB-A33C-464C-9048-C41400F165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5264150"/>
            <a:ext cx="3560762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n 8">
            <a:extLst>
              <a:ext uri="{FF2B5EF4-FFF2-40B4-BE49-F238E27FC236}">
                <a16:creationId xmlns:a16="http://schemas.microsoft.com/office/drawing/2014/main" id="{5D65B548-899B-B847-A587-21B3F356A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38" y="6197600"/>
            <a:ext cx="14827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1 Título">
            <a:extLst>
              <a:ext uri="{FF2B5EF4-FFF2-40B4-BE49-F238E27FC236}">
                <a16:creationId xmlns:a16="http://schemas.microsoft.com/office/drawing/2014/main" id="{976A55E0-C8B5-A946-A192-988B08340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938" y="1728788"/>
            <a:ext cx="10712450" cy="11033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altLang="es-CO" sz="3600" b="1" dirty="0">
                <a:latin typeface="Arial Rounded MT Bold" panose="020F0704030504030204" pitchFamily="34" charset="0"/>
              </a:rPr>
              <a:t>INDUCCIÓN DE SEGURIDAD Y SALUD EN EL TRABAJO</a:t>
            </a:r>
            <a:br>
              <a:rPr lang="es-CO" altLang="es-CO" sz="3600" b="1" dirty="0">
                <a:latin typeface="Arial Rounded MT Bold" panose="020F0704030504030204" pitchFamily="34" charset="0"/>
              </a:rPr>
            </a:br>
            <a:br>
              <a:rPr lang="es-CO" altLang="es-CO" sz="3600" b="1" dirty="0">
                <a:latin typeface="Arial Rounded MT Bold" panose="020F0704030504030204" pitchFamily="34" charset="0"/>
              </a:rPr>
            </a:br>
            <a:r>
              <a:rPr lang="es-CO" altLang="es-CO" sz="3600" b="1" dirty="0">
                <a:latin typeface="Arial Rounded MT Bold" panose="020F0704030504030204" pitchFamily="34" charset="0"/>
              </a:rPr>
              <a:t>ESTUDIANTES </a:t>
            </a:r>
          </a:p>
        </p:txBody>
      </p:sp>
      <p:sp>
        <p:nvSpPr>
          <p:cNvPr id="27653" name="1 Título">
            <a:extLst>
              <a:ext uri="{FF2B5EF4-FFF2-40B4-BE49-F238E27FC236}">
                <a16:creationId xmlns:a16="http://schemas.microsoft.com/office/drawing/2014/main" id="{B4F98719-94C7-A443-85B4-A8AA5BE6207A}"/>
              </a:ext>
            </a:extLst>
          </p:cNvPr>
          <p:cNvSpPr txBox="1">
            <a:spLocks/>
          </p:cNvSpPr>
          <p:nvPr/>
        </p:nvSpPr>
        <p:spPr bwMode="auto">
          <a:xfrm>
            <a:off x="5653088" y="4989513"/>
            <a:ext cx="58293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CO" sz="2400" b="1">
                <a:latin typeface="Arial Rounded MT Bold" panose="020F0704030504030204" pitchFamily="34" charset="77"/>
              </a:rPr>
              <a:t>Metodología Virtual de Estudio</a:t>
            </a:r>
            <a:endParaRPr lang="es-CO" altLang="es-CO" sz="2400" b="1"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>
            <a:extLst>
              <a:ext uri="{FF2B5EF4-FFF2-40B4-BE49-F238E27FC236}">
                <a16:creationId xmlns:a16="http://schemas.microsoft.com/office/drawing/2014/main" id="{A4A869FD-41A4-8949-ADE4-4719A890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550" y="82550"/>
            <a:ext cx="8912225" cy="1241425"/>
          </a:xfrm>
        </p:spPr>
        <p:txBody>
          <a:bodyPr/>
          <a:lstStyle/>
          <a:p>
            <a:pPr algn="ctr" eaLnBrk="1" hangingPunct="1"/>
            <a:r>
              <a:rPr lang="es-ES" altLang="es-CO" sz="2400">
                <a:latin typeface="Arial Rounded MT Bold" panose="020F0704030504030204" pitchFamily="34" charset="77"/>
              </a:rPr>
              <a:t>Recomendaciones para la metodología virtual de estudio en casa como medida de seguridad y salud frente al Coronavirus (COVID-19)</a:t>
            </a:r>
          </a:p>
        </p:txBody>
      </p:sp>
      <p:sp>
        <p:nvSpPr>
          <p:cNvPr id="29699" name="Rectángulo 7">
            <a:extLst>
              <a:ext uri="{FF2B5EF4-FFF2-40B4-BE49-F238E27FC236}">
                <a16:creationId xmlns:a16="http://schemas.microsoft.com/office/drawing/2014/main" id="{14C65A89-6CCC-7D4F-A699-D664A9671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163" y="2641600"/>
            <a:ext cx="62277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000">
                <a:latin typeface="Arial" panose="020B0604020202020204" pitchFamily="34" charset="0"/>
                <a:cs typeface="Arial" panose="020B0604020202020204" pitchFamily="34" charset="0"/>
              </a:rPr>
              <a:t>La metodología virtual de estudio es una medida valiosa de la Universidad Libre que permite prevenir y contener la propagación del virus y posibilita la continuidad de las actividades académicas.</a:t>
            </a:r>
            <a:endParaRPr lang="es-CO" altLang="es-CO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Imagen 8">
            <a:extLst>
              <a:ext uri="{FF2B5EF4-FFF2-40B4-BE49-F238E27FC236}">
                <a16:creationId xmlns:a16="http://schemas.microsoft.com/office/drawing/2014/main" id="{B02968C4-7764-FE4C-A5EE-0C6657641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301750"/>
            <a:ext cx="338296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C8B16E39-8EEF-164E-A3C4-5AEE3FD2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0638"/>
            <a:ext cx="11077575" cy="854075"/>
          </a:xfrm>
        </p:spPr>
        <p:txBody>
          <a:bodyPr/>
          <a:lstStyle/>
          <a:p>
            <a:pPr eaLnBrk="1" hangingPunct="1"/>
            <a:r>
              <a:rPr lang="es-ES" altLang="es-CO" sz="2400" b="1">
                <a:latin typeface="Arial" panose="020B0604020202020204" pitchFamily="34" charset="0"/>
                <a:cs typeface="Arial" panose="020B0604020202020204" pitchFamily="34" charset="0"/>
              </a:rPr>
              <a:t>Para el estudio en casa, te invitamos a seguir las siguientes recomendaciones:</a:t>
            </a:r>
          </a:p>
        </p:txBody>
      </p:sp>
      <p:sp>
        <p:nvSpPr>
          <p:cNvPr id="30723" name="Rectángulo 7">
            <a:extLst>
              <a:ext uri="{FF2B5EF4-FFF2-40B4-BE49-F238E27FC236}">
                <a16:creationId xmlns:a16="http://schemas.microsoft.com/office/drawing/2014/main" id="{E6A82E39-AA24-5540-826B-CE22CBFF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3" y="1343025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s-CO" altLang="es-CO" sz="1800" b="1">
                <a:latin typeface="Arial" panose="020B0604020202020204" pitchFamily="34" charset="0"/>
                <a:cs typeface="Arial" panose="020B0604020202020204" pitchFamily="34" charset="0"/>
              </a:rPr>
              <a:t>Lava tus manos frecuentemente</a:t>
            </a:r>
          </a:p>
        </p:txBody>
      </p:sp>
      <p:sp>
        <p:nvSpPr>
          <p:cNvPr id="30724" name="Rectángulo 8">
            <a:extLst>
              <a:ext uri="{FF2B5EF4-FFF2-40B4-BE49-F238E27FC236}">
                <a16:creationId xmlns:a16="http://schemas.microsoft.com/office/drawing/2014/main" id="{2630C617-8188-5B4D-95F1-B3F1EC30E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1951038"/>
            <a:ext cx="556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s-CO" altLang="es-CO" sz="1800" b="1">
                <a:latin typeface="Arial" panose="020B0604020202020204" pitchFamily="34" charset="0"/>
                <a:cs typeface="Arial" panose="020B0604020202020204" pitchFamily="34" charset="0"/>
              </a:rPr>
              <a:t>No olvides las medidas de higiene respiratoria</a:t>
            </a:r>
          </a:p>
        </p:txBody>
      </p:sp>
      <p:sp>
        <p:nvSpPr>
          <p:cNvPr id="30725" name="Rectángulo 9">
            <a:extLst>
              <a:ext uri="{FF2B5EF4-FFF2-40B4-BE49-F238E27FC236}">
                <a16:creationId xmlns:a16="http://schemas.microsoft.com/office/drawing/2014/main" id="{9315DEC0-A70F-194F-BC44-F81377165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3144838"/>
            <a:ext cx="5372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s-CO" altLang="es-CO" sz="1800" b="1">
                <a:latin typeface="Arial" panose="020B0604020202020204" pitchFamily="34" charset="0"/>
                <a:cs typeface="Arial" panose="020B0604020202020204" pitchFamily="34" charset="0"/>
              </a:rPr>
              <a:t>Recuerda mantener el distanciamiento físico</a:t>
            </a:r>
          </a:p>
        </p:txBody>
      </p:sp>
      <p:sp>
        <p:nvSpPr>
          <p:cNvPr id="30726" name="Rectángulo 11">
            <a:extLst>
              <a:ext uri="{FF2B5EF4-FFF2-40B4-BE49-F238E27FC236}">
                <a16:creationId xmlns:a16="http://schemas.microsoft.com/office/drawing/2014/main" id="{0050CE3F-8891-344F-8DBF-58BA4CB2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645025"/>
            <a:ext cx="7123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400" b="1">
                <a:solidFill>
                  <a:srgbClr val="C00000"/>
                </a:solidFill>
                <a:latin typeface="Franklin Gothic Demi" panose="020B0603020102020204" pitchFamily="34" charset="0"/>
              </a:rPr>
              <a:t>¡Solicita atención médica oportunamente cuando presentes los síntomas!</a:t>
            </a:r>
            <a:endParaRPr lang="es-CO" altLang="es-CO" sz="2400" b="1">
              <a:solidFill>
                <a:srgbClr val="C00000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0727" name="Imagen 19">
            <a:extLst>
              <a:ext uri="{FF2B5EF4-FFF2-40B4-BE49-F238E27FC236}">
                <a16:creationId xmlns:a16="http://schemas.microsoft.com/office/drawing/2014/main" id="{63BB786D-73A9-1A4F-88BE-EBE72284D7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BA4B"/>
              </a:clrFrom>
              <a:clrTo>
                <a:srgbClr val="FDBA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1068388"/>
            <a:ext cx="125095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ángulo 23">
            <a:extLst>
              <a:ext uri="{FF2B5EF4-FFF2-40B4-BE49-F238E27FC236}">
                <a16:creationId xmlns:a16="http://schemas.microsoft.com/office/drawing/2014/main" id="{E9AFC386-42DF-EF4E-B4C3-3C448E7C0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3810000"/>
            <a:ext cx="741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FF0000"/>
              </a:buClr>
              <a:buFont typeface="Wingdings" pitchFamily="2" charset="2"/>
              <a:buChar char="ü"/>
            </a:pPr>
            <a:r>
              <a:rPr lang="es-ES" altLang="es-CO" sz="1800" b="1">
                <a:latin typeface="Arial" panose="020B0604020202020204" pitchFamily="34" charset="0"/>
                <a:cs typeface="Arial" panose="020B0604020202020204" pitchFamily="34" charset="0"/>
              </a:rPr>
              <a:t>Ten en cuenta la limpieza y desinfección (personas e insumos) </a:t>
            </a:r>
            <a:endParaRPr lang="es-CO" altLang="es-CO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872E4821-1DF7-9F4E-ABDC-C73BD2E5B257}"/>
              </a:ext>
            </a:extLst>
          </p:cNvPr>
          <p:cNvSpPr/>
          <p:nvPr/>
        </p:nvSpPr>
        <p:spPr>
          <a:xfrm>
            <a:off x="387350" y="941388"/>
            <a:ext cx="11804650" cy="1736725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CA2A6C24-4417-B246-BBBC-0FE19C69622B}"/>
              </a:ext>
            </a:extLst>
          </p:cNvPr>
          <p:cNvSpPr/>
          <p:nvPr/>
        </p:nvSpPr>
        <p:spPr>
          <a:xfrm>
            <a:off x="392113" y="2830513"/>
            <a:ext cx="11799887" cy="173672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30731" name="Imagen 20">
            <a:extLst>
              <a:ext uri="{FF2B5EF4-FFF2-40B4-BE49-F238E27FC236}">
                <a16:creationId xmlns:a16="http://schemas.microsoft.com/office/drawing/2014/main" id="{7DB833C3-2185-434B-970A-CDFF776569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BA4B"/>
              </a:clrFrom>
              <a:clrTo>
                <a:srgbClr val="FDBA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88" y="2301875"/>
            <a:ext cx="12065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n 26">
            <a:extLst>
              <a:ext uri="{FF2B5EF4-FFF2-40B4-BE49-F238E27FC236}">
                <a16:creationId xmlns:a16="http://schemas.microsoft.com/office/drawing/2014/main" id="{2AB539AB-2F98-AE4F-9DE1-A1DA82D3B0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AFFFF"/>
              </a:clrFrom>
              <a:clrTo>
                <a:srgbClr val="FA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1427163"/>
            <a:ext cx="26098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n 22">
            <a:extLst>
              <a:ext uri="{FF2B5EF4-FFF2-40B4-BE49-F238E27FC236}">
                <a16:creationId xmlns:a16="http://schemas.microsoft.com/office/drawing/2014/main" id="{F44281D9-E4FB-1244-8BD3-1C56E4A0E4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DBA4B"/>
              </a:clrFrom>
              <a:clrTo>
                <a:srgbClr val="FDBA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3810000"/>
            <a:ext cx="121761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>
            <a:extLst>
              <a:ext uri="{FF2B5EF4-FFF2-40B4-BE49-F238E27FC236}">
                <a16:creationId xmlns:a16="http://schemas.microsoft.com/office/drawing/2014/main" id="{D8AFFBED-2C2F-0C4D-9164-2F45745A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2859" y="964951"/>
            <a:ext cx="6239141" cy="467935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A5653ADC-04B6-564A-9DE2-69DFB3CA7D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52859" y="21066"/>
            <a:ext cx="6439141" cy="932522"/>
          </a:xfrm>
          <a:prstGeom prst="rect">
            <a:avLst/>
          </a:prstGeom>
        </p:spPr>
      </p:pic>
      <p:pic>
        <p:nvPicPr>
          <p:cNvPr id="31748" name="Imagen 42">
            <a:extLst>
              <a:ext uri="{FF2B5EF4-FFF2-40B4-BE49-F238E27FC236}">
                <a16:creationId xmlns:a16="http://schemas.microsoft.com/office/drawing/2014/main" id="{5C2E48E5-BFC8-214E-86AB-8733D83AD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55911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CuadroTexto 43">
            <a:extLst>
              <a:ext uri="{FF2B5EF4-FFF2-40B4-BE49-F238E27FC236}">
                <a16:creationId xmlns:a16="http://schemas.microsoft.com/office/drawing/2014/main" id="{719E3C18-950A-8247-80D1-4CECC0E0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203200"/>
            <a:ext cx="2151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400" b="1">
                <a:solidFill>
                  <a:schemeClr val="bg1"/>
                </a:solidFill>
              </a:rPr>
              <a:t>Riesgo Locativo</a:t>
            </a:r>
          </a:p>
        </p:txBody>
      </p:sp>
      <p:sp>
        <p:nvSpPr>
          <p:cNvPr id="31750" name="CuadroTexto 44">
            <a:extLst>
              <a:ext uri="{FF2B5EF4-FFF2-40B4-BE49-F238E27FC236}">
                <a16:creationId xmlns:a16="http://schemas.microsoft.com/office/drawing/2014/main" id="{54400638-DA0B-5E47-B2BC-0BB3585B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38" y="268288"/>
            <a:ext cx="2338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400" b="1">
                <a:solidFill>
                  <a:schemeClr val="bg1"/>
                </a:solidFill>
              </a:rPr>
              <a:t>Riesgo Eléctrico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A1791C6-D62F-D042-9756-F20055C5671B}"/>
              </a:ext>
            </a:extLst>
          </p:cNvPr>
          <p:cNvSpPr/>
          <p:nvPr/>
        </p:nvSpPr>
        <p:spPr>
          <a:xfrm>
            <a:off x="6197600" y="1770063"/>
            <a:ext cx="55816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s-ES" sz="2000" b="1" dirty="0"/>
              <a:t>Evitar utilizar extensiones improvisadas</a:t>
            </a:r>
          </a:p>
          <a:p>
            <a:pPr algn="just">
              <a:defRPr/>
            </a:pPr>
            <a:endParaRPr lang="es-ES" sz="2000" b="1" dirty="0"/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es-ES" sz="2000" b="1" dirty="0"/>
              <a:t>No sobrecargues los conectores de energía.</a:t>
            </a:r>
            <a:endParaRPr lang="es-CO" sz="2000" b="1" dirty="0"/>
          </a:p>
        </p:txBody>
      </p:sp>
      <p:sp>
        <p:nvSpPr>
          <p:cNvPr id="31752" name="Rectángulo 50">
            <a:extLst>
              <a:ext uri="{FF2B5EF4-FFF2-40B4-BE49-F238E27FC236}">
                <a16:creationId xmlns:a16="http://schemas.microsoft.com/office/drawing/2014/main" id="{4911971B-645A-3C4F-95CD-4C0A1298B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3195638"/>
            <a:ext cx="55816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s-ES" altLang="es-CO" sz="2000" b="1"/>
              <a:t>Desconectar los equipos que producen chispas o descargas.</a:t>
            </a:r>
            <a:endParaRPr lang="es-CO" altLang="es-CO" sz="2000" b="1"/>
          </a:p>
        </p:txBody>
      </p:sp>
      <p:sp>
        <p:nvSpPr>
          <p:cNvPr id="31753" name="Rectángulo 51">
            <a:extLst>
              <a:ext uri="{FF2B5EF4-FFF2-40B4-BE49-F238E27FC236}">
                <a16:creationId xmlns:a16="http://schemas.microsoft.com/office/drawing/2014/main" id="{82E8021F-898C-D245-9685-1C014F9F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4338638"/>
            <a:ext cx="5581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s-ES" altLang="es-CO" sz="2000" b="1"/>
              <a:t>Al finalizar la jornada desconecte adecuadamente los equipos.</a:t>
            </a:r>
            <a:endParaRPr lang="es-CO" altLang="es-CO" sz="2000" b="1"/>
          </a:p>
        </p:txBody>
      </p:sp>
      <p:grpSp>
        <p:nvGrpSpPr>
          <p:cNvPr id="31754" name="Grupo 63">
            <a:extLst>
              <a:ext uri="{FF2B5EF4-FFF2-40B4-BE49-F238E27FC236}">
                <a16:creationId xmlns:a16="http://schemas.microsoft.com/office/drawing/2014/main" id="{B63C2F8B-D6AD-1B4C-8B65-01CAB39F9AD0}"/>
              </a:ext>
            </a:extLst>
          </p:cNvPr>
          <p:cNvGrpSpPr>
            <a:grpSpLocks/>
          </p:cNvGrpSpPr>
          <p:nvPr/>
        </p:nvGrpSpPr>
        <p:grpSpPr bwMode="auto">
          <a:xfrm>
            <a:off x="93663" y="969963"/>
            <a:ext cx="5497512" cy="4673600"/>
            <a:chOff x="92916" y="964951"/>
            <a:chExt cx="5497987" cy="4474599"/>
          </a:xfrm>
        </p:grpSpPr>
        <p:pic>
          <p:nvPicPr>
            <p:cNvPr id="31758" name="Imagen 60">
              <a:extLst>
                <a:ext uri="{FF2B5EF4-FFF2-40B4-BE49-F238E27FC236}">
                  <a16:creationId xmlns:a16="http://schemas.microsoft.com/office/drawing/2014/main" id="{09C185E3-0FFD-1741-8661-2C198D5D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99"/>
            <a:stretch>
              <a:fillRect/>
            </a:stretch>
          </p:blipFill>
          <p:spPr bwMode="auto">
            <a:xfrm>
              <a:off x="92916" y="964951"/>
              <a:ext cx="5497987" cy="447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Imagen 61">
              <a:extLst>
                <a:ext uri="{FF2B5EF4-FFF2-40B4-BE49-F238E27FC236}">
                  <a16:creationId xmlns:a16="http://schemas.microsoft.com/office/drawing/2014/main" id="{37506D48-A914-7F4D-9F02-6DA3D28B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38" t="47874"/>
            <a:stretch>
              <a:fillRect/>
            </a:stretch>
          </p:blipFill>
          <p:spPr bwMode="auto">
            <a:xfrm>
              <a:off x="2898861" y="3157172"/>
              <a:ext cx="2692042" cy="2282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5" name="Rectángulo 46">
            <a:extLst>
              <a:ext uri="{FF2B5EF4-FFF2-40B4-BE49-F238E27FC236}">
                <a16:creationId xmlns:a16="http://schemas.microsoft.com/office/drawing/2014/main" id="{1F028731-DB16-C443-A130-F6351B9F9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1347788"/>
            <a:ext cx="508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s-ES" altLang="es-CO" sz="2000" b="1"/>
              <a:t>Conserva las zonas de paso o áreas de circulación libres.</a:t>
            </a:r>
            <a:endParaRPr lang="es-CO" altLang="es-CO" sz="2000" b="1"/>
          </a:p>
        </p:txBody>
      </p:sp>
      <p:sp>
        <p:nvSpPr>
          <p:cNvPr id="31756" name="Rectángulo 47">
            <a:extLst>
              <a:ext uri="{FF2B5EF4-FFF2-40B4-BE49-F238E27FC236}">
                <a16:creationId xmlns:a16="http://schemas.microsoft.com/office/drawing/2014/main" id="{F30A4D52-D88D-2B48-8EE2-160D2B468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2862263"/>
            <a:ext cx="508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s-ES" altLang="es-CO" sz="2000" b="1"/>
              <a:t>Verifica el estado del lugar.</a:t>
            </a:r>
            <a:endParaRPr lang="es-CO" altLang="es-CO" sz="2000" b="1"/>
          </a:p>
        </p:txBody>
      </p:sp>
      <p:sp>
        <p:nvSpPr>
          <p:cNvPr id="31757" name="Rectángulo 48">
            <a:extLst>
              <a:ext uri="{FF2B5EF4-FFF2-40B4-BE49-F238E27FC236}">
                <a16:creationId xmlns:a16="http://schemas.microsoft.com/office/drawing/2014/main" id="{FC7A3B37-EA99-B546-A01D-C06320B8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4364038"/>
            <a:ext cx="508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es-ES" altLang="es-CO" sz="2000" b="1"/>
              <a:t>Evita posponer el control de situaciones de riesgo.</a:t>
            </a:r>
            <a:endParaRPr lang="es-CO" altLang="es-CO" sz="2000" b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ángulo 7">
            <a:extLst>
              <a:ext uri="{FF2B5EF4-FFF2-40B4-BE49-F238E27FC236}">
                <a16:creationId xmlns:a16="http://schemas.microsoft.com/office/drawing/2014/main" id="{C48847D2-D90D-5A44-8ED8-C5B52A9E4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1436688"/>
            <a:ext cx="60626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O" sz="2400" b="1"/>
              <a:t>Posición de tu puesto de estudio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es-ES" altLang="es-CO" sz="1800"/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Pantalla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Elementos de trabajo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Escritorio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Silla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Iluminación 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v"/>
            </a:pPr>
            <a:endParaRPr lang="es-CO" altLang="es-CO" sz="1800"/>
          </a:p>
        </p:txBody>
      </p:sp>
      <p:sp>
        <p:nvSpPr>
          <p:cNvPr id="32771" name="Rectángulo 8">
            <a:extLst>
              <a:ext uri="{FF2B5EF4-FFF2-40B4-BE49-F238E27FC236}">
                <a16:creationId xmlns:a16="http://schemas.microsoft.com/office/drawing/2014/main" id="{E93EE559-56FA-C34C-A4DD-4048E9DFB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5075"/>
            <a:ext cx="60626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CO" sz="2400" b="1"/>
              <a:t>Recuerda realizar ejercicios pausas activas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es-ES" altLang="es-CO" sz="1800"/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Todos tus segmentos corporales.</a:t>
            </a:r>
          </a:p>
          <a:p>
            <a:pPr lvl="1" algn="just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CO" sz="1800"/>
              <a:t>Haz énfasis en cuello, espalda, cintura, manos y ojos.</a:t>
            </a:r>
            <a:endParaRPr lang="es-CO" altLang="es-CO" sz="18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A83342D-212E-5F49-BD8F-053DDDE6EF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21065"/>
            <a:ext cx="6087291" cy="932523"/>
          </a:xfrm>
          <a:prstGeom prst="rect">
            <a:avLst/>
          </a:prstGeom>
        </p:spPr>
      </p:pic>
      <p:sp>
        <p:nvSpPr>
          <p:cNvPr id="32773" name="CuadroTexto 15">
            <a:extLst>
              <a:ext uri="{FF2B5EF4-FFF2-40B4-BE49-F238E27FC236}">
                <a16:creationId xmlns:a16="http://schemas.microsoft.com/office/drawing/2014/main" id="{E4D059E5-6DCA-3E46-87E8-007BECB78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050" y="203200"/>
            <a:ext cx="2600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2400" b="1">
                <a:solidFill>
                  <a:schemeClr val="bg1"/>
                </a:solidFill>
              </a:rPr>
              <a:t>Riesgo Ergonómico</a:t>
            </a:r>
          </a:p>
        </p:txBody>
      </p:sp>
      <p:pic>
        <p:nvPicPr>
          <p:cNvPr id="2" name="Video Ergonomia en Casa.mp4" descr="Video Ergonomia en Casa.mp4">
            <a:hlinkClick r:id="" action="ppaction://media"/>
            <a:extLst>
              <a:ext uri="{FF2B5EF4-FFF2-40B4-BE49-F238E27FC236}">
                <a16:creationId xmlns:a16="http://schemas.microsoft.com/office/drawing/2014/main" id="{48DD1691-3E84-384B-811F-A2AF402399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0715" y="1002755"/>
            <a:ext cx="6096000" cy="457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23">
            <a:extLst>
              <a:ext uri="{FF2B5EF4-FFF2-40B4-BE49-F238E27FC236}">
                <a16:creationId xmlns:a16="http://schemas.microsoft.com/office/drawing/2014/main" id="{16CA0EA3-7F1F-E54A-800A-B9549FF23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616075"/>
            <a:ext cx="5665787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n 4">
            <a:extLst>
              <a:ext uri="{FF2B5EF4-FFF2-40B4-BE49-F238E27FC236}">
                <a16:creationId xmlns:a16="http://schemas.microsoft.com/office/drawing/2014/main" id="{224DFB3E-F2A3-B643-94C5-BEF867907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17693" r="27579" b="60471"/>
          <a:stretch>
            <a:fillRect/>
          </a:stretch>
        </p:blipFill>
        <p:spPr bwMode="auto">
          <a:xfrm>
            <a:off x="5341938" y="4521200"/>
            <a:ext cx="6850062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ángulo 8">
            <a:extLst>
              <a:ext uri="{FF2B5EF4-FFF2-40B4-BE49-F238E27FC236}">
                <a16:creationId xmlns:a16="http://schemas.microsoft.com/office/drawing/2014/main" id="{0849BA1B-FE00-F447-9105-3DC375C66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895475"/>
            <a:ext cx="3151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ES" altLang="es-CO" sz="1800"/>
              <a:t>Identifique el grupo familiar</a:t>
            </a:r>
            <a:endParaRPr lang="es-CO" altLang="es-CO" sz="1800"/>
          </a:p>
        </p:txBody>
      </p:sp>
      <p:sp>
        <p:nvSpPr>
          <p:cNvPr id="33797" name="Rectángulo 10">
            <a:extLst>
              <a:ext uri="{FF2B5EF4-FFF2-40B4-BE49-F238E27FC236}">
                <a16:creationId xmlns:a16="http://schemas.microsoft.com/office/drawing/2014/main" id="{978DE8B1-48CC-374B-A33B-54A119E24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2320925"/>
            <a:ext cx="284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CO" altLang="es-CO" sz="1800"/>
              <a:t>Identifique las amenazas</a:t>
            </a:r>
          </a:p>
        </p:txBody>
      </p:sp>
      <p:sp>
        <p:nvSpPr>
          <p:cNvPr id="33798" name="Rectángulo 12">
            <a:extLst>
              <a:ext uri="{FF2B5EF4-FFF2-40B4-BE49-F238E27FC236}">
                <a16:creationId xmlns:a16="http://schemas.microsoft.com/office/drawing/2014/main" id="{74EDD992-9A02-BA46-88E0-7E0895E93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2746375"/>
            <a:ext cx="6176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CO" altLang="es-CO" sz="1800"/>
              <a:t>Defina zonas seguras, lugares de protección y vías de escape</a:t>
            </a:r>
          </a:p>
        </p:txBody>
      </p:sp>
      <p:sp>
        <p:nvSpPr>
          <p:cNvPr id="33799" name="Rectángulo 14">
            <a:extLst>
              <a:ext uri="{FF2B5EF4-FFF2-40B4-BE49-F238E27FC236}">
                <a16:creationId xmlns:a16="http://schemas.microsoft.com/office/drawing/2014/main" id="{F0570CB6-5AE3-F049-A3EA-7BE9C600D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3171825"/>
            <a:ext cx="3360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ES" altLang="es-CO" sz="1800"/>
              <a:t>Dibuje un plano de la vivienda</a:t>
            </a:r>
            <a:endParaRPr lang="es-CO" altLang="es-CO" sz="1800"/>
          </a:p>
        </p:txBody>
      </p:sp>
      <p:sp>
        <p:nvSpPr>
          <p:cNvPr id="33800" name="Rectángulo 16">
            <a:extLst>
              <a:ext uri="{FF2B5EF4-FFF2-40B4-BE49-F238E27FC236}">
                <a16:creationId xmlns:a16="http://schemas.microsoft.com/office/drawing/2014/main" id="{BE8DAF74-77FB-064A-9943-C28EB15A3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3602038"/>
            <a:ext cx="165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CO" altLang="es-CO" sz="1800"/>
              <a:t>Defina roles</a:t>
            </a:r>
          </a:p>
        </p:txBody>
      </p:sp>
      <p:sp>
        <p:nvSpPr>
          <p:cNvPr id="33801" name="Rectángulo 18">
            <a:extLst>
              <a:ext uri="{FF2B5EF4-FFF2-40B4-BE49-F238E27FC236}">
                <a16:creationId xmlns:a16="http://schemas.microsoft.com/office/drawing/2014/main" id="{068895EC-309C-DA44-85B2-82AFFBA65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027488"/>
            <a:ext cx="5451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ES" altLang="es-CO" sz="1800"/>
              <a:t>Establezca un directorio de contactos de emergencia</a:t>
            </a:r>
            <a:endParaRPr lang="es-CO" altLang="es-CO" sz="1800"/>
          </a:p>
        </p:txBody>
      </p:sp>
      <p:sp>
        <p:nvSpPr>
          <p:cNvPr id="33802" name="Rectángulo 20">
            <a:extLst>
              <a:ext uri="{FF2B5EF4-FFF2-40B4-BE49-F238E27FC236}">
                <a16:creationId xmlns:a16="http://schemas.microsoft.com/office/drawing/2014/main" id="{E640AB34-14C4-9341-A353-D3FD5842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452938"/>
            <a:ext cx="3068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CO" altLang="es-CO" sz="1800"/>
              <a:t>Arme un kit de emergencia</a:t>
            </a:r>
          </a:p>
        </p:txBody>
      </p:sp>
      <p:sp>
        <p:nvSpPr>
          <p:cNvPr id="33803" name="Rectángulo 22">
            <a:extLst>
              <a:ext uri="{FF2B5EF4-FFF2-40B4-BE49-F238E27FC236}">
                <a16:creationId xmlns:a16="http://schemas.microsoft.com/office/drawing/2014/main" id="{26A09A59-D03B-7F41-9F72-8023415E7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876800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Blip>
                <a:blip r:embed="rId6"/>
              </a:buBlip>
            </a:pPr>
            <a:r>
              <a:rPr lang="es-ES" altLang="es-CO" sz="1800"/>
              <a:t>Ensaye el Plan de Emergencia en familia</a:t>
            </a:r>
            <a:endParaRPr lang="es-CO" altLang="es-CO" sz="1800"/>
          </a:p>
        </p:txBody>
      </p:sp>
      <p:sp>
        <p:nvSpPr>
          <p:cNvPr id="33804" name="Rectángulo 24">
            <a:extLst>
              <a:ext uri="{FF2B5EF4-FFF2-40B4-BE49-F238E27FC236}">
                <a16:creationId xmlns:a16="http://schemas.microsoft.com/office/drawing/2014/main" id="{B1EFCE2A-2487-574D-867D-1CA906C8E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31750"/>
            <a:ext cx="23590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400">
                <a:latin typeface="Helvetica Neue" panose="02000503000000020004" pitchFamily="2" charset="0"/>
              </a:rPr>
              <a:t> </a:t>
            </a:r>
            <a:r>
              <a:rPr lang="es-CO" altLang="es-CO" b="1">
                <a:latin typeface="Helvetica Neue" panose="02000503000000020004" pitchFamily="2" charset="0"/>
              </a:rPr>
              <a:t>¿QUÉ ES </a:t>
            </a:r>
            <a:endParaRPr lang="es-CO" altLang="es-CO"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b="1">
                <a:latin typeface="Helvetica Neue" panose="02000503000000020004" pitchFamily="2" charset="0"/>
              </a:rPr>
              <a:t>EL PLAN </a:t>
            </a:r>
            <a:endParaRPr lang="es-CO" altLang="es-CO" sz="1800"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b="1">
                <a:latin typeface="Helvetica Neue" panose="02000503000000020004" pitchFamily="2" charset="0"/>
              </a:rPr>
              <a:t>DE EMERGENCIA </a:t>
            </a:r>
            <a:endParaRPr lang="es-CO" altLang="es-CO" sz="1800"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 b="1">
                <a:latin typeface="Helvetica Neue" panose="02000503000000020004" pitchFamily="2" charset="0"/>
              </a:rPr>
              <a:t>FAMILIAR? </a:t>
            </a:r>
            <a:endParaRPr lang="es-CO" altLang="es-CO" sz="1800"/>
          </a:p>
        </p:txBody>
      </p:sp>
      <p:sp>
        <p:nvSpPr>
          <p:cNvPr id="33805" name="Rectángulo 25">
            <a:extLst>
              <a:ext uri="{FF2B5EF4-FFF2-40B4-BE49-F238E27FC236}">
                <a16:creationId xmlns:a16="http://schemas.microsoft.com/office/drawing/2014/main" id="{7A3F6CBD-9172-744D-B23F-69D009C23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385763"/>
            <a:ext cx="94884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CO" sz="1600">
                <a:latin typeface="Helvetica Neue" panose="02000503000000020004" pitchFamily="2" charset="0"/>
              </a:rPr>
              <a:t>El plan de emergencia familiar es el procedimiento de actuación a seguir en caso de que se presenten situaciones de riesgo, minimizando los efectos sobre las personas, equipos e infraestructura. Garantizando la evacuación segura de sus ocupantes, si fuese necesaria.</a:t>
            </a:r>
            <a:endParaRPr lang="es-CO" altLang="es-CO" sz="16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ángulo 3">
            <a:extLst>
              <a:ext uri="{FF2B5EF4-FFF2-40B4-BE49-F238E27FC236}">
                <a16:creationId xmlns:a16="http://schemas.microsoft.com/office/drawing/2014/main" id="{EDC0A2B0-253E-DA4A-865A-0A77A594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523875"/>
            <a:ext cx="2551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>
                <a:latin typeface="Helvetica Neue" panose="02000503000000020004" pitchFamily="2" charset="0"/>
              </a:rPr>
              <a:t> </a:t>
            </a:r>
            <a:r>
              <a:rPr lang="es-CO" altLang="es-CO" sz="2400" b="1">
                <a:latin typeface="Helvetica Neue" panose="02000503000000020004" pitchFamily="2" charset="0"/>
              </a:rPr>
              <a:t>¿Qué piensas de los adolescentes? </a:t>
            </a:r>
            <a:endParaRPr lang="es-CO" altLang="es-CO" sz="2400"/>
          </a:p>
        </p:txBody>
      </p:sp>
      <p:pic>
        <p:nvPicPr>
          <p:cNvPr id="34819" name="Imagen 2">
            <a:extLst>
              <a:ext uri="{FF2B5EF4-FFF2-40B4-BE49-F238E27FC236}">
                <a16:creationId xmlns:a16="http://schemas.microsoft.com/office/drawing/2014/main" id="{BD2F9713-E424-C54A-B88F-69C7EAF3C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965325"/>
            <a:ext cx="220345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CuadroTexto 3">
            <a:extLst>
              <a:ext uri="{FF2B5EF4-FFF2-40B4-BE49-F238E27FC236}">
                <a16:creationId xmlns:a16="http://schemas.microsoft.com/office/drawing/2014/main" id="{41E681BD-91E7-D640-9BF2-AE20814BD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5133975"/>
            <a:ext cx="9731375" cy="554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s-CO" altLang="es-CO" sz="3000" b="1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SST está contigo… ¡juntos saldremos adelante!</a:t>
            </a:r>
          </a:p>
        </p:txBody>
      </p:sp>
      <p:pic>
        <p:nvPicPr>
          <p:cNvPr id="4" name="Adolescentes  lo que de verdad pensamos sobre ellos..mp4" descr="Adolescentes  lo que de verdad pensamos sobre ellos..mp4">
            <a:hlinkClick r:id="" action="ppaction://media"/>
            <a:extLst>
              <a:ext uri="{FF2B5EF4-FFF2-40B4-BE49-F238E27FC236}">
                <a16:creationId xmlns:a16="http://schemas.microsoft.com/office/drawing/2014/main" id="{7E5E823C-9C36-3940-8852-545FE8D795A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4697" y="338532"/>
            <a:ext cx="8128000" cy="4572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ángulo 3">
            <a:extLst>
              <a:ext uri="{FF2B5EF4-FFF2-40B4-BE49-F238E27FC236}">
                <a16:creationId xmlns:a16="http://schemas.microsoft.com/office/drawing/2014/main" id="{455B76EC-E364-0B41-96F5-031479CF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22525"/>
            <a:ext cx="29908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800">
                <a:latin typeface="Helvetica Neue" panose="02000503000000020004" pitchFamily="2" charset="0"/>
              </a:rPr>
              <a:t> </a:t>
            </a:r>
            <a:r>
              <a:rPr lang="es-CO" altLang="es-CO" sz="3600" b="1">
                <a:latin typeface="Helvetica Neue" panose="02000503000000020004" pitchFamily="2" charset="0"/>
              </a:rPr>
              <a:t>¿QUIÉRES</a:t>
            </a:r>
            <a:endParaRPr lang="es-CO" altLang="es-CO" sz="3600"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>
                <a:latin typeface="Helvetica Neue" panose="02000503000000020004" pitchFamily="2" charset="0"/>
              </a:rPr>
              <a:t>SABER</a:t>
            </a:r>
            <a:endParaRPr lang="es-CO" altLang="es-CO" sz="2400">
              <a:latin typeface="Helvetica Neue" panose="02000503000000020004" pitchFamily="2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2400" b="1">
                <a:latin typeface="Helvetica Neue" panose="02000503000000020004" pitchFamily="2" charset="0"/>
              </a:rPr>
              <a:t>MÁS? </a:t>
            </a:r>
            <a:endParaRPr lang="es-CO" altLang="es-CO" sz="24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929DB3-F2EA-1B4B-9C49-EF20882C1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529" r="972" b="1868"/>
          <a:stretch/>
        </p:blipFill>
        <p:spPr>
          <a:xfrm>
            <a:off x="6667500" y="136525"/>
            <a:ext cx="5232400" cy="121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844" name="Grupo 13">
            <a:extLst>
              <a:ext uri="{FF2B5EF4-FFF2-40B4-BE49-F238E27FC236}">
                <a16:creationId xmlns:a16="http://schemas.microsoft.com/office/drawing/2014/main" id="{5F290108-8C71-2042-8046-0B149D93782F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36525"/>
            <a:ext cx="4454525" cy="1314450"/>
            <a:chOff x="3657600" y="430782"/>
            <a:chExt cx="5380264" cy="1352550"/>
          </a:xfrm>
        </p:grpSpPr>
        <p:pic>
          <p:nvPicPr>
            <p:cNvPr id="35846" name="Imagen 8">
              <a:extLst>
                <a:ext uri="{FF2B5EF4-FFF2-40B4-BE49-F238E27FC236}">
                  <a16:creationId xmlns:a16="http://schemas.microsoft.com/office/drawing/2014/main" id="{00E38BF5-BA82-C14E-B0D7-16E5EEDB0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430782"/>
              <a:ext cx="5380264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CuadroTexto 5">
              <a:extLst>
                <a:ext uri="{FF2B5EF4-FFF2-40B4-BE49-F238E27FC236}">
                  <a16:creationId xmlns:a16="http://schemas.microsoft.com/office/drawing/2014/main" id="{BC18237C-473E-9C4F-B887-11F5CC228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0" y="689899"/>
              <a:ext cx="3258264" cy="43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CO" altLang="es-CO" sz="2400">
                  <a:hlinkClick r:id="rId6"/>
                </a:rPr>
                <a:t>WWW.UNILIBRE.EDU.CO</a:t>
              </a:r>
              <a:endParaRPr lang="es-CO" altLang="es-CO" sz="2400"/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9D2C49FB-797F-CA4A-8AF8-ED4295D75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58" t="9969" r="2077" b="5824"/>
          <a:stretch/>
        </p:blipFill>
        <p:spPr>
          <a:xfrm>
            <a:off x="3409405" y="1451704"/>
            <a:ext cx="8490856" cy="4143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8178</TotalTime>
  <Words>371</Words>
  <Application>Microsoft Macintosh PowerPoint</Application>
  <PresentationFormat>Panorámica</PresentationFormat>
  <Paragraphs>53</Paragraphs>
  <Slides>10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Calibri</vt:lpstr>
      <vt:lpstr>Arial</vt:lpstr>
      <vt:lpstr>Calibri Light</vt:lpstr>
      <vt:lpstr>Arial Rounded MT Bold</vt:lpstr>
      <vt:lpstr>Wingdings</vt:lpstr>
      <vt:lpstr>Franklin Gothic Demi</vt:lpstr>
      <vt:lpstr>Helvetica Neue</vt:lpstr>
      <vt:lpstr>Berlin Sans FB Demi</vt:lpstr>
      <vt:lpstr>Tema de Office</vt:lpstr>
      <vt:lpstr>1_Tema de Office</vt:lpstr>
      <vt:lpstr>Presentación de PowerPoint</vt:lpstr>
      <vt:lpstr>INDUCCIÓN DE SEGURIDAD Y SALUD EN EL TRABAJO  ESTUDIANTES </vt:lpstr>
      <vt:lpstr>Recomendaciones para la metodología virtual de estudio en casa como medida de seguridad y salud frente al Coronavirus (COVID-19)</vt:lpstr>
      <vt:lpstr>Para el estudio en casa, te invitamos a seguir las siguientes recomendaciones: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E. Contreras L.</dc:creator>
  <cp:lastModifiedBy>Sergio E. Navarro M.</cp:lastModifiedBy>
  <cp:revision>292</cp:revision>
  <dcterms:created xsi:type="dcterms:W3CDTF">2020-02-25T17:12:28Z</dcterms:created>
  <dcterms:modified xsi:type="dcterms:W3CDTF">2020-07-25T16:49:09Z</dcterms:modified>
</cp:coreProperties>
</file>